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16" r:id="rId2"/>
    <p:sldMasterId id="2147484291" r:id="rId3"/>
    <p:sldMasterId id="2147484528" r:id="rId4"/>
    <p:sldMasterId id="2147484502" r:id="rId5"/>
  </p:sldMasterIdLst>
  <p:notesMasterIdLst>
    <p:notesMasterId r:id="rId12"/>
  </p:notesMasterIdLst>
  <p:sldIdLst>
    <p:sldId id="299" r:id="rId6"/>
    <p:sldId id="277" r:id="rId7"/>
    <p:sldId id="294" r:id="rId8"/>
    <p:sldId id="298" r:id="rId9"/>
    <p:sldId id="295" r:id="rId10"/>
    <p:sldId id="257" r:id="rId11"/>
  </p:sldIdLst>
  <p:sldSz cx="17327563" cy="9747250"/>
  <p:notesSz cx="6858000" cy="9144000"/>
  <p:defaultTextStyle>
    <a:defPPr>
      <a:defRPr lang="en-US"/>
    </a:defPPr>
    <a:lvl1pPr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73113" indent="-315913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546225" indent="-631825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2319338" indent="-9477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3094038" indent="-1265238" algn="l" defTabSz="773113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0">
          <p15:clr>
            <a:srgbClr val="A4A3A4"/>
          </p15:clr>
        </p15:guide>
        <p15:guide id="2" pos="54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CFCFCF"/>
    <a:srgbClr val="ECEC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54" d="100"/>
          <a:sy n="54" d="100"/>
        </p:scale>
        <p:origin x="-112" y="-2280"/>
      </p:cViewPr>
      <p:guideLst>
        <p:guide orient="horz" pos="3070"/>
        <p:guide pos="54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446B5-9575-414A-8051-8D0B7DCD405A}" type="datetimeFigureOut">
              <a:rPr lang="en-US" smtClean="0"/>
              <a:t>7/30/15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3177-50F0-40F0-A851-020B23A72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83177-50F0-40F0-A851-020B23A72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44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1014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05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0174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5497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9121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316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main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16" y="1379334"/>
            <a:ext cx="7414574" cy="5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318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33 C -0.00522 -0.00342 -0.0022 -0.01873 -0.0043 -0.02883 C -0.00641 -0.03941 -0.00604 -0.05244 -0.00293 -0.05896 C -0.00201 -0.0601 0.00449 -0.07248 0.00578 -0.07492 C 0.00862 -0.07899 0.0208 -0.08013 0.01961 -0.08534 C 0.01814 -0.09121 0.0033 -0.08844 -0.00302 -0.09365 C -0.00879 -0.09886 -0.01521 -0.09479 -0.01401 -0.08779 C -0.01328 -0.0816 -0.01319 -0.01954 -0.00989 -0.01743 C -0.00888 -0.01661 0.00687 -0.01954 0.0088 -0.01808 C 0.01219 -0.01384 0.02053 -0.04186 0.02263 -0.01629 C 0.02392 0.00521 0.00358 0.00032 -0.00018 -0.00033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 -0.00016 C 0.00458 0.02199 0.00724 0.0798 0.00669 0.08469 C 0.00632 0.08941 -2.80348E-6 0.09967 -0.00275 0.02866 C -0.01099 -0.03322 -0.02125 -0.04251 -0.02089 -0.04723 C -0.02034 -0.05212 -0.00421 -0.02215 0.00046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imated alternate">
    <p:bg>
      <p:bgPr>
        <a:gradFill>
          <a:gsLst>
            <a:gs pos="0">
              <a:srgbClr val="ECECEC"/>
            </a:gs>
            <a:gs pos="100000">
              <a:srgbClr val="C9C9C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9603" y="6206248"/>
            <a:ext cx="6571528" cy="6069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46" y="6370640"/>
            <a:ext cx="2191060" cy="202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346" y="1417952"/>
            <a:ext cx="6055622" cy="55932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781" y="-2855032"/>
            <a:ext cx="8490780" cy="7842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3" y="3693123"/>
            <a:ext cx="5008662" cy="46262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576" y="2754599"/>
            <a:ext cx="1261606" cy="1165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46114" y="2249589"/>
            <a:ext cx="13825230" cy="3001546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chemeClr val="tx1">
                    <a:lumMod val="75000"/>
                  </a:schemeClr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2" name="Picture 2" descr="logo-brightcov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3" y="1039813"/>
            <a:ext cx="36274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3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228E-6 1.72638E-6 C 0.00706 -0.00098 0.01631 -0.00766 0.02071 -0.00326 L 0.03088 0.00684 C 0.0328 0.00912 0.03491 0.00309 0.03756 0.00244 C 0.04004 0.00179 0.04535 0.00684 0.04618 0.00277 C 0.04535 -0.00082 0.04645 -0.00358 0.04379 -0.00424 C 0.04105 -0.00505 0.03527 -0.00228 0.03088 -0.00082 C 0.0263 0.00032 0.02089 -0.00033 0.01723 0.00293 C 0.01292 0.00749 0.01347 0.00244 0.00358 0.00293 C -0.0065 0.00244 -0.00559 0.00602 -0.00943 0.00179 C -0.01282 -0.00163 -0.03188 0.00244 -0.03472 -0.00082 C -0.03729 -0.00277 -0.03811 1.72638E-6 -0.04022 0.00081 C -0.0426 0.0013 -0.04837 0.00032 -0.04837 0.00374 C -0.04837 0.0083 -0.03894 0.00716 -0.03683 0.00749 C -0.03463 0.00798 -0.03188 0.007 -0.0295 0.00488 C -0.02602 0.00146 -0.02556 0.00635 -0.02217 0.00293 C -0.01511 0.00065 -0.00724 0.00114 -1.94228E-6 1.72638E-6 Z " pathEditMode="relative" rAng="0" ptsTypes="AAAAAAAAAAAAAAAAA">
                                      <p:cBhvr>
                                        <p:cTn id="6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" y="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705E-6 1.88925E-6 C -3.14705E-6 0.0044 0.02172 0.0101 0.02694 0.01091 C 0.03225 0.01172 0.03207 0.00765 0.03225 0.00537 C 0.03244 0.00407 0.02767 -0.00358 0.03106 -0.00749 C 0.03134 -0.0101 0.0569 -0.01238 0.05809 -0.00847 C 0.05845 -0.00473 0.04004 0.01514 0.03702 0.01922 C 0.03463 0.02345 -0.012 0.0013 -0.012 0.0026 C -0.012 0.00391 0.05103 0.01205 0.05076 0.00961 C 0.05058 0.00847 0.04233 -0.00261 0.04206 -0.00375 C 0.04187 -0.00635 0.02795 -0.0114 0.0252 -0.0114 C 0.02291 -0.0114 -3.14705E-6 -0.00473 -3.14705E-6 1.88925E-6 Z " pathEditMode="relative" rAng="0" ptsTypes="AAAAAAAAAAA">
                                      <p:cBhvr>
                                        <p:cTn id="8" dur="59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6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E-6 3.32248E-6 C 0.00366 -0.00179 0.01072 -0.00163 0.01163 0.00049 C 0.01237 0.00228 0.00394 0.00716 0.00183 0.00716 C 0.00091 0.00733 -0.00092 0.00733 -0.00083 0.01237 C -0.00302 0.01254 0.00623 0.02426 0.00934 0.02475 C 0.01264 0.02475 0.01814 0.00912 0.02153 0.0083 C 0.0251 0.00716 0.01731 0.00456 0.0153 0.00635 C 0.01301 0.00847 0.01026 0.01938 0.00815 0.01938 C 0.00724 0.01905 0.00357 0.02508 0.00275 0.02508 C 0.00046 0.02508 -0.00944 0.01368 -0.0099 0.00944 C -0.01035 0.00505 -0.00348 0.00114 1.388E-6 3.32248E-6 Z " pathEditMode="relative" rAng="16200000" ptsTypes="AAAAAAAAAAA">
                                      <p:cBhvr>
                                        <p:cTn id="10" dur="59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" y="12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4324E-6 1.00977E-6 C -0.00504 -0.0031 -0.00201 -0.0184 -0.00412 -0.0285 C -0.00623 -0.03909 -0.00586 -0.05212 -0.00275 -0.05863 C -0.00183 -0.05977 0.00468 -0.07215 0.00596 -0.07459 C 0.0088 -0.07867 0.02098 -0.07981 0.01979 -0.08502 C 0.01833 -0.09088 0.00348 -0.08811 -0.00275 -0.09332 C -0.00861 -0.09854 -0.01502 -0.09446 -0.01383 -0.08746 C -0.0131 -0.08127 -0.01291 -0.01922 -0.00971 -0.0171 C -0.0087 -0.01629 0.00706 -0.01922 0.00898 -0.01775 C 0.01237 -0.01352 0.02071 -0.04153 0.02282 -0.01596 C 0.0241 0.00554 0.00376 0.00065 -3.24324E-6 1.00977E-6 Z " pathEditMode="relative" rAng="10440000" ptsTypes="AAAAAAAAAAA">
                                      <p:cBhvr>
                                        <p:cTn id="12" dur="5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" y="-48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1965E-5 -0.00016 C 0.0044 0.02199 0.00687 0.07997 0.00632 0.08469 C 0.00596 0.08941 -0.00027 0.09967 -0.00293 0.02866 C -0.01127 -0.0329 -0.02144 -0.04251 -0.02107 -0.04723 C -0.02052 -0.05212 -0.00458 -0.02215 8.71965E-5 -0.00016 Z " pathEditMode="relative" rAng="4800000" ptsTypes="AAAAA">
                                      <p:cBhvr>
                                        <p:cTn id="14" dur="59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19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6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8699E-6 3.74593E-6 C 0.00101 0.01596 0.01869 0.02052 0.0263 0.02052 C 0.03381 0.02052 0.04316 0.00456 0.0459 -0.00114 C 0.04682 -0.00473 0.05562 -0.00114 0.05662 -0.00391 C 0.05919 -0.00896 0.07788 -0.01336 0.08603 -0.01629 C 0.09391 -0.01971 0.10646 -0.03795 0.10472 -0.02281 C 0.10289 -0.00864 0.08878 -0.04088 0.08072 -0.04333 C 0.07266 -0.04528 0.05846 -0.02851 0.05571 -0.03437 C 0.05479 -0.03632 0.03399 -0.02965 0.03308 -0.03241 C 0.02859 -0.0316 0.0307 -0.01515 0.01283 -0.01515 C -0.00192 -0.01515 -0.00119 -0.01808 -4.78699E-6 3.74593E-6 Z " pathEditMode="relative" rAng="0" ptsTypes="AAAAAAAAAAA">
                                      <p:cBhvr>
                                        <p:cTn id="16" dur="59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4" y="-1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26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3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2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accel="21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97425"/>
            <a:ext cx="17327563" cy="49498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brightcove_ppt_medi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9" y="6218683"/>
            <a:ext cx="6992436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05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brightcove_ppt_marke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6218683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559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erprise solutions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197225"/>
            <a:ext cx="17327563" cy="6550025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62781" y="8120507"/>
            <a:ext cx="14912157" cy="1096518"/>
          </a:xfrm>
        </p:spPr>
        <p:txBody>
          <a:bodyPr anchor="t">
            <a:normAutofit/>
          </a:bodyPr>
          <a:lstStyle>
            <a:lvl1pPr algn="l">
              <a:lnSpc>
                <a:spcPts val="3600"/>
              </a:lnSpc>
              <a:defRPr sz="3200" b="0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lockup-enterpris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" y="6210745"/>
            <a:ext cx="9293173" cy="19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98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99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7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13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96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60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indig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65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c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114" y="1501254"/>
            <a:ext cx="13825230" cy="3749881"/>
          </a:xfrm>
        </p:spPr>
        <p:txBody>
          <a:bodyPr>
            <a:normAutofit/>
          </a:bodyPr>
          <a:lstStyle>
            <a:lvl1pPr>
              <a:defRPr sz="72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46112" y="5251135"/>
            <a:ext cx="15422019" cy="3892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3600">
                <a:solidFill>
                  <a:srgbClr val="FFFFFF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186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01128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23783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8821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0171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elements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581834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41338" y="1947862"/>
            <a:ext cx="7837679" cy="6735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6127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for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417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lou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5" y="3349625"/>
            <a:ext cx="11990832" cy="2282952"/>
          </a:xfrm>
          <a:prstGeom prst="rect">
            <a:avLst/>
          </a:prstGeom>
          <a:effectLst>
            <a:outerShdw blurRad="50800" dist="38100" dir="54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1265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nce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73" y="3349625"/>
            <a:ext cx="7671816" cy="22829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5030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nco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zc-bolt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29" y="3355721"/>
            <a:ext cx="10509504" cy="22799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61031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llery-logo-ondar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12" y="3273425"/>
            <a:ext cx="9182100" cy="22987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54257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aller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ightcove-perfor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1" y="3273425"/>
            <a:ext cx="9525000" cy="2311151"/>
          </a:xfrm>
          <a:prstGeom prst="rect">
            <a:avLst/>
          </a:prstGeom>
          <a:effectLst>
            <a:outerShdw blurRad="50800" dist="38100" dir="54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2390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15742442" cy="6575425"/>
          </a:xfrm>
        </p:spPr>
        <p:txBody>
          <a:bodyPr anchor="ctr"/>
          <a:lstStyle>
            <a:lvl1pPr marL="0" indent="0">
              <a:lnSpc>
                <a:spcPct val="150000"/>
              </a:lnSpc>
              <a:buNone/>
              <a:defRPr sz="4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5903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8" y="3251200"/>
            <a:ext cx="15742442" cy="5432425"/>
          </a:xfrm>
        </p:spPr>
        <p:txBody>
          <a:bodyPr anchor="t"/>
          <a:lstStyle>
            <a:lvl1pPr marL="0" indent="0">
              <a:lnSpc>
                <a:spcPts val="4500"/>
              </a:lnSpc>
              <a:buNone/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1338" y="1978025"/>
            <a:ext cx="15741650" cy="1273175"/>
          </a:xfrm>
        </p:spPr>
        <p:txBody>
          <a:bodyPr anchor="b"/>
          <a:lstStyle>
            <a:lvl1pPr marL="0" indent="0">
              <a:buNone/>
              <a:defRPr sz="40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3484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with pull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1339" y="1978025"/>
            <a:ext cx="6293642" cy="6423025"/>
          </a:xfrm>
        </p:spPr>
        <p:txBody>
          <a:bodyPr anchor="ctr"/>
          <a:lstStyle>
            <a:lvl1pPr marL="0" indent="0">
              <a:buNone/>
              <a:defRPr sz="4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7062788" y="1978025"/>
            <a:ext cx="9144000" cy="6423025"/>
          </a:xfrm>
        </p:spPr>
        <p:txBody>
          <a:bodyPr/>
          <a:lstStyle>
            <a:lvl1pPr marL="0" indent="0">
              <a:lnSpc>
                <a:spcPts val="4800"/>
              </a:lnSpc>
              <a:spcBef>
                <a:spcPts val="0"/>
              </a:spcBef>
              <a:spcAft>
                <a:spcPts val="1200"/>
              </a:spcAft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9033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bulleted lis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sz="40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sz="28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755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elem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346" y="1911090"/>
            <a:ext cx="15877477" cy="684873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92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46" y="300038"/>
            <a:ext cx="14724054" cy="1449387"/>
          </a:xfrm>
        </p:spPr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2892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theme" Target="../theme/theme4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515" r:id="rId2"/>
    <p:sldLayoutId id="2147484473" r:id="rId3"/>
    <p:sldLayoutId id="2147484474" r:id="rId4"/>
    <p:sldLayoutId id="2147484495" r:id="rId5"/>
    <p:sldLayoutId id="2147484496" r:id="rId6"/>
    <p:sldLayoutId id="2147484534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606163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rgbClr val="606163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1338" y="300038"/>
            <a:ext cx="14724062" cy="14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1338" y="1911350"/>
            <a:ext cx="14762162" cy="620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707" tIns="77354" rIns="154707" bIns="773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593725" y="9242425"/>
            <a:ext cx="676275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EFEFF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|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152525" y="9242425"/>
            <a:ext cx="5487988" cy="5191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marR="0" indent="0" algn="l" defTabSz="7731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rgbClr val="EFEFF0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©2014 </a:t>
            </a:r>
            <a:r>
              <a:rPr lang="en-US" dirty="0" err="1" smtClean="0"/>
              <a:t>Brightcove</a:t>
            </a:r>
            <a:r>
              <a:rPr lang="en-US" dirty="0" smtClean="0"/>
              <a:t> </a:t>
            </a:r>
            <a:r>
              <a:rPr lang="en-US" dirty="0" err="1" smtClean="0"/>
              <a:t>Inc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567" y="-15240"/>
            <a:ext cx="661667" cy="144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7" r:id="rId1"/>
    <p:sldLayoutId id="2147484518" r:id="rId2"/>
    <p:sldLayoutId id="2147484519" r:id="rId3"/>
    <p:sldLayoutId id="2147484520" r:id="rId4"/>
    <p:sldLayoutId id="2147484521" r:id="rId5"/>
    <p:sldLayoutId id="2147484522" r:id="rId6"/>
    <p:sldLayoutId id="2147484535" r:id="rId7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773113" rtl="0" eaLnBrk="1" fontAlgn="base" hangingPunct="1">
        <a:spcBef>
          <a:spcPct val="0"/>
        </a:spcBef>
        <a:spcAft>
          <a:spcPct val="0"/>
        </a:spcAft>
        <a:defRPr sz="4800" b="1" kern="1200">
          <a:solidFill>
            <a:schemeClr val="bg2"/>
          </a:solidFill>
          <a:latin typeface="Arial"/>
          <a:ea typeface="ＭＳ Ｐゴシック" charset="-128"/>
          <a:cs typeface="Arial"/>
        </a:defRPr>
      </a:lvl1pPr>
      <a:lvl2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2pPr>
      <a:lvl3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3pPr>
      <a:lvl4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4pPr>
      <a:lvl5pPr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606163"/>
          </a:solidFill>
          <a:latin typeface="Arial" charset="0"/>
          <a:ea typeface="ＭＳ Ｐゴシック" charset="-128"/>
        </a:defRPr>
      </a:lvl5pPr>
      <a:lvl6pPr marL="4572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6pPr>
      <a:lvl7pPr marL="9144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7pPr>
      <a:lvl8pPr marL="13716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8pPr>
      <a:lvl9pPr marL="1828800" algn="l" defTabSz="773113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C8C9CB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defTabSz="773113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1pPr>
      <a:lvl2pPr marL="5778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2pPr>
      <a:lvl3pPr marL="801688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4000" kern="1200">
          <a:solidFill>
            <a:srgbClr val="EFEFF0"/>
          </a:solidFill>
          <a:latin typeface="Arial"/>
          <a:ea typeface="ＭＳ Ｐゴシック" charset="-128"/>
          <a:cs typeface="Arial"/>
        </a:defRPr>
      </a:lvl3pPr>
      <a:lvl4pPr marL="1027113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1250950" indent="-342900" algn="l" defTabSz="773113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425445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27988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01525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575062" indent="-386768" algn="l" defTabSz="773537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7353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4707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2061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9414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6768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641220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414757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293" algn="l" defTabSz="773537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2"/>
          <p:cNvSpPr>
            <a:spLocks noGrp="1"/>
          </p:cNvSpPr>
          <p:nvPr>
            <p:ph type="title"/>
          </p:nvPr>
        </p:nvSpPr>
        <p:spPr bwMode="auto">
          <a:xfrm>
            <a:off x="866775" y="2366011"/>
            <a:ext cx="15594013" cy="297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501" r:id="rId2"/>
    <p:sldLayoutId id="2147484497" r:id="rId3"/>
    <p:sldLayoutId id="2147484498" r:id="rId4"/>
    <p:sldLayoutId id="2147484527" r:id="rId5"/>
    <p:sldLayoutId id="2147484490" r:id="rId6"/>
    <p:sldLayoutId id="2147484491" r:id="rId7"/>
    <p:sldLayoutId id="2147484492" r:id="rId8"/>
    <p:sldLayoutId id="2147484493" r:id="rId9"/>
    <p:sldLayoutId id="2147484525" r:id="rId10"/>
    <p:sldLayoutId id="2147484526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7200" b="1" kern="1200">
          <a:solidFill>
            <a:srgbClr val="595959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6000" b="1">
          <a:solidFill>
            <a:srgbClr val="595959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rgbClr val="7F7F7F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7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  <p:sldLayoutId id="2147484532" r:id="rId4"/>
    <p:sldLayoutId id="2147484533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29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3" r:id="rId1"/>
    <p:sldLayoutId id="2147484511" r:id="rId2"/>
    <p:sldLayoutId id="2147484512" r:id="rId3"/>
    <p:sldLayoutId id="2147484523" r:id="rId4"/>
    <p:sldLayoutId id="2147484524" r:id="rId5"/>
  </p:sldLayoutIdLst>
  <p:transition xmlns:p14="http://schemas.microsoft.com/office/powerpoint/2010/main">
    <p:fade/>
  </p:transition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Analytics API Quick Start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Brightcove Learning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704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15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Analytics API allows you to retrieve various analytics reports for your Video Cloud videos. This tutorial will walk you through these </a:t>
            </a:r>
            <a:r>
              <a:rPr lang="en-US" dirty="0" smtClean="0"/>
              <a:t>operations</a:t>
            </a:r>
          </a:p>
          <a:p>
            <a:r>
              <a:rPr lang="en-US" dirty="0" smtClean="0"/>
              <a:t>The Analytics API allows you to:</a:t>
            </a:r>
          </a:p>
          <a:p>
            <a:pPr lvl="1"/>
            <a:r>
              <a:rPr lang="en-US" dirty="0"/>
              <a:t>Get reports on various data </a:t>
            </a:r>
            <a:r>
              <a:rPr lang="en-US" dirty="0" smtClean="0"/>
              <a:t>dimensions</a:t>
            </a:r>
          </a:p>
          <a:p>
            <a:pPr lvl="1"/>
            <a:r>
              <a:rPr lang="en-US" dirty="0"/>
              <a:t>Set the time span for </a:t>
            </a:r>
            <a:r>
              <a:rPr lang="en-US" dirty="0" smtClean="0"/>
              <a:t>reports</a:t>
            </a:r>
          </a:p>
          <a:p>
            <a:pPr lvl="1"/>
            <a:r>
              <a:rPr lang="en-US" dirty="0"/>
              <a:t>Determine which metrics are included in </a:t>
            </a:r>
            <a:r>
              <a:rPr lang="en-US" dirty="0" smtClean="0"/>
              <a:t>reports</a:t>
            </a:r>
          </a:p>
          <a:p>
            <a:pPr lvl="1"/>
            <a:r>
              <a:rPr lang="en-US" dirty="0"/>
              <a:t>Get reports in JSON, CSV, or XLSX </a:t>
            </a:r>
            <a:r>
              <a:rPr lang="en-US" dirty="0" smtClean="0"/>
              <a:t>format</a:t>
            </a:r>
          </a:p>
          <a:p>
            <a:pPr lvl="1"/>
            <a:r>
              <a:rPr lang="en-US" dirty="0"/>
              <a:t>Select videos to report on by tags and other video metadata fields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3</a:t>
            </a:fld>
            <a:r>
              <a:rPr lang="en-US" smtClean="0"/>
              <a:t> 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6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elements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Keytar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kogi</a:t>
            </a:r>
            <a:r>
              <a:rPr lang="en-US" dirty="0" smtClean="0"/>
              <a:t> </a:t>
            </a:r>
            <a:r>
              <a:rPr lang="en-US" dirty="0" err="1"/>
              <a:t>nihil</a:t>
            </a:r>
            <a:r>
              <a:rPr lang="en-US" dirty="0"/>
              <a:t> </a:t>
            </a:r>
            <a:r>
              <a:rPr lang="en-US" dirty="0" err="1"/>
              <a:t>cray</a:t>
            </a:r>
            <a:r>
              <a:rPr lang="en-US" dirty="0"/>
              <a:t> </a:t>
            </a:r>
            <a:r>
              <a:rPr lang="en-US" dirty="0" smtClean="0"/>
              <a:t>ad</a:t>
            </a:r>
            <a:r>
              <a:rPr lang="en-US" dirty="0"/>
              <a:t> </a:t>
            </a:r>
            <a:r>
              <a:rPr lang="en-US" dirty="0" smtClean="0"/>
              <a:t>Farm-to-table </a:t>
            </a:r>
            <a:r>
              <a:rPr lang="en-US" dirty="0"/>
              <a:t>jean shorts cardigan </a:t>
            </a:r>
            <a:endParaRPr lang="en-US" dirty="0" smtClean="0"/>
          </a:p>
          <a:p>
            <a:pPr lvl="1"/>
            <a:r>
              <a:rPr lang="en-US" dirty="0" smtClean="0"/>
              <a:t>Odd future </a:t>
            </a:r>
            <a:r>
              <a:rPr lang="en-US" dirty="0"/>
              <a:t>fanny pack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fanny </a:t>
            </a:r>
            <a:r>
              <a:rPr lang="en-US" dirty="0"/>
              <a:t>pack </a:t>
            </a:r>
            <a:endParaRPr lang="en-US" dirty="0" smtClean="0"/>
          </a:p>
          <a:p>
            <a:pPr lvl="2"/>
            <a:r>
              <a:rPr lang="en-US" dirty="0" err="1" smtClean="0"/>
              <a:t>fingerstache</a:t>
            </a:r>
            <a:r>
              <a:rPr lang="en-US" dirty="0" smtClean="0"/>
              <a:t> ad</a:t>
            </a:r>
          </a:p>
          <a:p>
            <a:pPr lvl="2"/>
            <a:r>
              <a:rPr lang="en-US" dirty="0" smtClean="0"/>
              <a:t>quinoa </a:t>
            </a:r>
            <a:r>
              <a:rPr lang="en-US" dirty="0"/>
              <a:t>readymade </a:t>
            </a:r>
            <a:endParaRPr lang="en-US" dirty="0" smtClean="0"/>
          </a:p>
          <a:p>
            <a:pPr lvl="2"/>
            <a:r>
              <a:rPr lang="en-US" dirty="0" err="1" smtClean="0"/>
              <a:t>mumblecore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dirty="0" err="1" smtClean="0"/>
              <a:t>delectus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831CC6F-F8EE-304A-8D68-5BE304DB80EE}" type="slidenum">
              <a:rPr lang="en-US" smtClean="0"/>
              <a:pPr>
                <a:defRPr/>
              </a:pPr>
              <a:t>4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err="1"/>
              <a:t>thnic</a:t>
            </a:r>
            <a:r>
              <a:rPr lang="en-US" dirty="0"/>
              <a:t> </a:t>
            </a:r>
            <a:r>
              <a:rPr lang="en-US" dirty="0" err="1"/>
              <a:t>mixtape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iPhone authentic. Actually Echo Park flexitarian Portland, slow-carb </a:t>
            </a:r>
            <a:r>
              <a:rPr lang="en-US" dirty="0" err="1"/>
              <a:t>ut</a:t>
            </a:r>
            <a:r>
              <a:rPr lang="en-US" dirty="0"/>
              <a:t> pickled irony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 smtClean="0"/>
              <a:t>odio</a:t>
            </a: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/>
              <a:t>v </a:t>
            </a:r>
            <a:r>
              <a:rPr lang="en-US" dirty="0" err="1"/>
              <a:t>chillwave</a:t>
            </a:r>
            <a:r>
              <a:rPr lang="en-US" dirty="0"/>
              <a:t> you </a:t>
            </a:r>
            <a:r>
              <a:rPr lang="en-US" dirty="0" smtClean="0"/>
              <a:t>probably </a:t>
            </a:r>
            <a:r>
              <a:rPr lang="en-US" dirty="0" err="1" smtClean="0"/>
              <a:t>Banksy</a:t>
            </a:r>
            <a:endParaRPr lang="en-US" dirty="0" smtClean="0"/>
          </a:p>
          <a:p>
            <a:pPr lvl="1"/>
            <a:r>
              <a:rPr lang="en-US" dirty="0" smtClean="0"/>
              <a:t>Richardson</a:t>
            </a:r>
            <a:r>
              <a:rPr lang="en-US" dirty="0"/>
              <a:t>. </a:t>
            </a:r>
            <a:r>
              <a:rPr lang="en-US" dirty="0" err="1"/>
              <a:t>Tumblr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irony biodiesel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/>
              <a:t>farm-to-table Wes Anderson Intelligentsia </a:t>
            </a:r>
            <a:r>
              <a:rPr lang="en-US" dirty="0" err="1"/>
              <a:t>repreh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Centered list layout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©2014 Brightcove Inc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31CC6F-F8EE-304A-8D68-5BE304DB80EE}" type="slidenum">
              <a:rPr lang="en-US" smtClean="0"/>
              <a:pPr/>
              <a:t>5</a:t>
            </a:fld>
            <a:r>
              <a:rPr lang="en-US" smtClean="0"/>
              <a:t> |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Tattooed </a:t>
            </a:r>
            <a:r>
              <a:rPr lang="en-US" dirty="0" err="1" smtClean="0"/>
              <a:t>cupidatat</a:t>
            </a:r>
            <a:endParaRPr lang="en-US" dirty="0" smtClean="0"/>
          </a:p>
          <a:p>
            <a:r>
              <a:rPr lang="en-US" dirty="0" err="1" smtClean="0"/>
              <a:t>Locavore</a:t>
            </a:r>
            <a:r>
              <a:rPr lang="en-US" dirty="0" smtClean="0"/>
              <a:t> </a:t>
            </a:r>
            <a:r>
              <a:rPr lang="en-US" dirty="0" err="1" smtClean="0"/>
              <a:t>sriracha</a:t>
            </a:r>
            <a:endParaRPr lang="en-US" dirty="0" smtClean="0"/>
          </a:p>
          <a:p>
            <a:r>
              <a:rPr lang="en-US" dirty="0" smtClean="0"/>
              <a:t>Semiotics </a:t>
            </a:r>
            <a:r>
              <a:rPr lang="en-US" dirty="0" err="1" smtClean="0"/>
              <a:t>consectetur</a:t>
            </a:r>
            <a:endParaRPr lang="en-US" dirty="0" smtClean="0"/>
          </a:p>
          <a:p>
            <a:r>
              <a:rPr lang="en-US" dirty="0" smtClean="0"/>
              <a:t>Cardigan DIY</a:t>
            </a:r>
          </a:p>
          <a:p>
            <a:r>
              <a:rPr lang="en-US" dirty="0" smtClean="0"/>
              <a:t>Squid </a:t>
            </a:r>
            <a:r>
              <a:rPr lang="en-US" dirty="0" err="1" smtClean="0"/>
              <a:t>deserunt</a:t>
            </a:r>
            <a:r>
              <a:rPr lang="en-US" dirty="0" smtClean="0"/>
              <a:t> </a:t>
            </a:r>
            <a:r>
              <a:rPr lang="en-US" dirty="0" err="1" smtClean="0"/>
              <a:t>cray</a:t>
            </a:r>
            <a:r>
              <a:rPr lang="en-US" dirty="0" smtClean="0"/>
              <a:t> swag</a:t>
            </a:r>
          </a:p>
          <a:p>
            <a:r>
              <a:rPr lang="en-US" dirty="0" smtClean="0"/>
              <a:t>Polaroid occupy irony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356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650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C-Template2014">
  <a:themeElements>
    <a:clrScheme name="Brightcove_Q3_2014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32488A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E2B69E2C-B113-4B58-92F2-73639C295189}"/>
    </a:ext>
  </a:extLst>
</a:theme>
</file>

<file path=ppt/theme/theme2.xml><?xml version="1.0" encoding="utf-8"?>
<a:theme xmlns:a="http://schemas.openxmlformats.org/drawingml/2006/main" name="Brightcove Dark">
  <a:themeElements>
    <a:clrScheme name="Brightcove_final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67E33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Brightcove_fin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C099BF17-C8B7-4BE4-B7A9-F9964453B8ED}"/>
    </a:ext>
  </a:extLst>
</a:theme>
</file>

<file path=ppt/theme/theme3.xml><?xml version="1.0" encoding="utf-8"?>
<a:theme xmlns:a="http://schemas.openxmlformats.org/drawingml/2006/main" name="2014 Titles">
  <a:themeElements>
    <a:clrScheme name="Brightcove">
      <a:dk1>
        <a:srgbClr val="8F8F90"/>
      </a:dk1>
      <a:lt1>
        <a:sysClr val="window" lastClr="FFFFFF"/>
      </a:lt1>
      <a:dk2>
        <a:srgbClr val="3F4140"/>
      </a:dk2>
      <a:lt2>
        <a:srgbClr val="EFEFF0"/>
      </a:lt2>
      <a:accent1>
        <a:srgbClr val="95BA2F"/>
      </a:accent1>
      <a:accent2>
        <a:srgbClr val="FBAD18"/>
      </a:accent2>
      <a:accent3>
        <a:srgbClr val="ED3093"/>
      </a:accent3>
      <a:accent4>
        <a:srgbClr val="409CA9"/>
      </a:accent4>
      <a:accent5>
        <a:srgbClr val="C1C1C1"/>
      </a:accent5>
      <a:accent6>
        <a:srgbClr val="8C8C8C"/>
      </a:accent6>
      <a:hlink>
        <a:srgbClr val="358C99"/>
      </a:hlink>
      <a:folHlink>
        <a:srgbClr val="276C7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3895BFDA-DD2F-40AB-A4AF-F0BD206DA9BF}"/>
    </a:ext>
  </a:extLst>
</a:theme>
</file>

<file path=ppt/theme/theme4.xml><?xml version="1.0" encoding="utf-8"?>
<a:theme xmlns:a="http://schemas.openxmlformats.org/drawingml/2006/main" name="Product titles with tag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E91D1BA-F315-4F6F-ABF8-9584CB0798AE}"/>
    </a:ext>
  </a:extLst>
</a:theme>
</file>

<file path=ppt/theme/theme5.xml><?xml version="1.0" encoding="utf-8"?>
<a:theme xmlns:a="http://schemas.openxmlformats.org/drawingml/2006/main" name="Products with no taglin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bc-16x9-template.pptx" id="{93A921FE-6E80-4342-8EC2-1C4408DF7A38}" vid="{25F19BAD-74FA-47F8-BCA9-3B24D0DC190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BC-Template2014.potx</Template>
  <TotalTime>84</TotalTime>
  <Words>194</Words>
  <Application>Microsoft Macintosh PowerPoint</Application>
  <PresentationFormat>Custom</PresentationFormat>
  <Paragraphs>37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BC-Template2014</vt:lpstr>
      <vt:lpstr>Brightcove Dark</vt:lpstr>
      <vt:lpstr>2014 Titles</vt:lpstr>
      <vt:lpstr>Product titles with tagline</vt:lpstr>
      <vt:lpstr>Products with no taglines</vt:lpstr>
      <vt:lpstr>Analytics API Quick Start</vt:lpstr>
      <vt:lpstr>Getting Started</vt:lpstr>
      <vt:lpstr>Introduction</vt:lpstr>
      <vt:lpstr>Two elements layout</vt:lpstr>
      <vt:lpstr>Centered list layout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</dc:creator>
  <cp:lastModifiedBy>Robert Crooks</cp:lastModifiedBy>
  <cp:revision>15</cp:revision>
  <dcterms:created xsi:type="dcterms:W3CDTF">2014-09-13T21:02:55Z</dcterms:created>
  <dcterms:modified xsi:type="dcterms:W3CDTF">2015-07-30T13:49:14Z</dcterms:modified>
</cp:coreProperties>
</file>